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handoutMasterIdLst>
    <p:handoutMasterId r:id="rId3"/>
  </p:handoutMasterIdLst>
  <p:sldIdLst>
    <p:sldId id="260" r:id="rId2"/>
  </p:sldIdLst>
  <p:sldSz cx="10691813" cy="15119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9" userDrawn="1">
          <p15:clr>
            <a:srgbClr val="A4A3A4"/>
          </p15:clr>
        </p15:guide>
        <p15:guide id="2" orient="horz" pos="476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69F"/>
    <a:srgbClr val="00A682"/>
    <a:srgbClr val="327E42"/>
    <a:srgbClr val="F2AF2A"/>
    <a:srgbClr val="0091C6"/>
    <a:srgbClr val="1744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80" dt="2026-09-14T14:03:36.879"/>
    <p1510:client id="{FB009422-21D9-59D9-B68E-4565EF5AF5C2}" v="10" dt="2026-09-15T08:23:10.3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8"/>
    <p:restoredTop sz="96327"/>
  </p:normalViewPr>
  <p:slideViewPr>
    <p:cSldViewPr snapToGrid="0" snapToObjects="1">
      <p:cViewPr varScale="1">
        <p:scale>
          <a:sx n="38" d="100"/>
          <a:sy n="38" d="100"/>
        </p:scale>
        <p:origin x="2458" y="24"/>
      </p:cViewPr>
      <p:guideLst>
        <p:guide pos="419"/>
        <p:guide orient="horz" pos="4762"/>
      </p:guideLst>
    </p:cSldViewPr>
  </p:slideViewPr>
  <p:notesTextViewPr>
    <p:cViewPr>
      <p:scale>
        <a:sx n="1" d="1"/>
        <a:sy n="1" d="1"/>
      </p:scale>
      <p:origin x="0" y="0"/>
    </p:cViewPr>
  </p:notesTextViewPr>
  <p:notesViewPr>
    <p:cSldViewPr snapToGrid="0" snapToObjects="1">
      <p:cViewPr varScale="1">
        <p:scale>
          <a:sx n="109" d="100"/>
          <a:sy n="109" d="100"/>
        </p:scale>
        <p:origin x="3224" y="184"/>
      </p:cViewPr>
      <p:guideLst/>
    </p:cSldViewPr>
  </p:notes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AE88204-6FC1-5234-ADA1-D66E582DEA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79D452A-0BAB-57DE-7560-56A19DEB34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F55CA7-6F73-DE4E-9801-5DB2AA525804}"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125A2F90-6916-E5C6-6512-FEFF708FF5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0262CE8-B079-CEA2-BD45-5ED1055F3F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AC5122-D6E2-7243-91B1-9B140960304D}" type="slidenum">
              <a:rPr lang="fr-FR" smtClean="0"/>
              <a:t>‹#›</a:t>
            </a:fld>
            <a:endParaRPr lang="fr-FR"/>
          </a:p>
        </p:txBody>
      </p:sp>
    </p:spTree>
    <p:extLst>
      <p:ext uri="{BB962C8B-B14F-4D97-AF65-F5344CB8AC3E}">
        <p14:creationId xmlns:p14="http://schemas.microsoft.com/office/powerpoint/2010/main" val="21628095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586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1FBA713-0E88-D140-806A-63684132BB6D}" type="datetimeFigureOut">
              <a:rPr lang="fr-FR" smtClean="0"/>
              <a:t>15/09/2026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3746694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fr-FR"/>
              <a:t>Modifiez le style du titre</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1FBA713-0E88-D140-806A-63684132BB6D}" type="datetimeFigureOut">
              <a:rPr lang="fr-FR" smtClean="0"/>
              <a:t>15/09/2026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764060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1FBA713-0E88-D140-806A-63684132BB6D}" type="datetimeFigureOut">
              <a:rPr lang="fr-FR" smtClean="0"/>
              <a:t>15/09/2026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339499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fr-FR"/>
              <a:t>Cliquez pour modifier les styles du texte du masque</a:t>
            </a:r>
          </a:p>
        </p:txBody>
      </p:sp>
      <p:sp>
        <p:nvSpPr>
          <p:cNvPr id="4" name="Content Placeholder 3"/>
          <p:cNvSpPr>
            <a:spLocks noGrp="1"/>
          </p:cNvSpPr>
          <p:nvPr>
            <p:ph sz="half" idx="2"/>
          </p:nvPr>
        </p:nvSpPr>
        <p:spPr>
          <a:xfrm>
            <a:off x="736456" y="5522763"/>
            <a:ext cx="4523137" cy="812315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fr-FR"/>
              <a:t>Cliquez pour modifier les styles du texte du masque</a:t>
            </a:r>
          </a:p>
        </p:txBody>
      </p:sp>
      <p:sp>
        <p:nvSpPr>
          <p:cNvPr id="6" name="Content Placeholder 5"/>
          <p:cNvSpPr>
            <a:spLocks noGrp="1"/>
          </p:cNvSpPr>
          <p:nvPr>
            <p:ph sz="quarter" idx="4"/>
          </p:nvPr>
        </p:nvSpPr>
        <p:spPr>
          <a:xfrm>
            <a:off x="5412731" y="5522763"/>
            <a:ext cx="4545413" cy="812315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1FBA713-0E88-D140-806A-63684132BB6D}" type="datetimeFigureOut">
              <a:rPr lang="fr-FR" smtClean="0"/>
              <a:t>15/09/2026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224391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1FBA713-0E88-D140-806A-63684132BB6D}" type="datetimeFigureOut">
              <a:rPr lang="fr-FR" smtClean="0"/>
              <a:t>15/09/2026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3006404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BA713-0E88-D140-806A-63684132BB6D}" type="datetimeFigureOut">
              <a:rPr lang="fr-FR" smtClean="0"/>
              <a:t>15/09/2026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602705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fr-FR"/>
              <a:t>Modifiez le style du titre</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1FBA713-0E88-D140-806A-63684132BB6D}" type="datetimeFigureOut">
              <a:rPr lang="fr-FR" smtClean="0"/>
              <a:t>15/09/2026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3977021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1FBA713-0E88-D140-806A-63684132BB6D}" type="datetimeFigureOut">
              <a:rPr lang="fr-FR" smtClean="0"/>
              <a:t>15/09/2026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35943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1FBA713-0E88-D140-806A-63684132BB6D}" type="datetimeFigureOut">
              <a:rPr lang="fr-FR" smtClean="0"/>
              <a:t>15/09/2026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986347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1FBA713-0E88-D140-806A-63684132BB6D}" type="datetimeFigureOut">
              <a:rPr lang="fr-FR" smtClean="0"/>
              <a:t>15/09/2026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224B5A5-2C8D-DC43-A76B-27C981A71F5C}" type="slidenum">
              <a:rPr lang="fr-FR" smtClean="0"/>
              <a:t>‹#›</a:t>
            </a:fld>
            <a:endParaRPr lang="fr-FR"/>
          </a:p>
        </p:txBody>
      </p:sp>
    </p:spTree>
    <p:extLst>
      <p:ext uri="{BB962C8B-B14F-4D97-AF65-F5344CB8AC3E}">
        <p14:creationId xmlns:p14="http://schemas.microsoft.com/office/powerpoint/2010/main" val="113569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31FBA713-0E88-D140-806A-63684132BB6D}" type="datetimeFigureOut">
              <a:rPr lang="fr-FR" smtClean="0"/>
              <a:t>15/09/2026</a:t>
            </a:fld>
            <a:endParaRPr lang="fr-FR"/>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9224B5A5-2C8D-DC43-A76B-27C981A71F5C}" type="slidenum">
              <a:rPr lang="fr-FR" smtClean="0"/>
              <a:t>‹#›</a:t>
            </a:fld>
            <a:endParaRPr lang="fr-FR"/>
          </a:p>
        </p:txBody>
      </p:sp>
    </p:spTree>
    <p:extLst>
      <p:ext uri="{BB962C8B-B14F-4D97-AF65-F5344CB8AC3E}">
        <p14:creationId xmlns:p14="http://schemas.microsoft.com/office/powerpoint/2010/main" val="41234569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C3C21D7-A246-DEA9-A3FE-02D37FBC1098}"/>
              </a:ext>
            </a:extLst>
          </p:cNvPr>
          <p:cNvSpPr/>
          <p:nvPr/>
        </p:nvSpPr>
        <p:spPr>
          <a:xfrm>
            <a:off x="-16933" y="5789321"/>
            <a:ext cx="10713674" cy="1621618"/>
          </a:xfrm>
          <a:prstGeom prst="rect">
            <a:avLst/>
          </a:prstGeom>
          <a:solidFill>
            <a:srgbClr val="D486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00A682"/>
              </a:solidFill>
              <a:highlight>
                <a:srgbClr val="00A682"/>
              </a:highlight>
            </a:endParaRPr>
          </a:p>
        </p:txBody>
      </p:sp>
      <p:pic>
        <p:nvPicPr>
          <p:cNvPr id="4" name="Image 3">
            <a:extLst>
              <a:ext uri="{FF2B5EF4-FFF2-40B4-BE49-F238E27FC236}">
                <a16:creationId xmlns:a16="http://schemas.microsoft.com/office/drawing/2014/main" id="{65A975EE-2F66-D495-0C0B-4F77EC41B3B8}"/>
              </a:ext>
            </a:extLst>
          </p:cNvPr>
          <p:cNvPicPr>
            <a:picLocks noChangeAspect="1"/>
          </p:cNvPicPr>
          <p:nvPr/>
        </p:nvPicPr>
        <p:blipFill rotWithShape="1">
          <a:blip r:embed="rId2"/>
          <a:srcRect t="34788" b="14492"/>
          <a:stretch/>
        </p:blipFill>
        <p:spPr>
          <a:xfrm>
            <a:off x="-2789" y="2190417"/>
            <a:ext cx="10691813" cy="3616845"/>
          </a:xfrm>
          <a:prstGeom prst="rect">
            <a:avLst/>
          </a:prstGeom>
        </p:spPr>
      </p:pic>
      <p:pic>
        <p:nvPicPr>
          <p:cNvPr id="27" name="Image 26">
            <a:extLst>
              <a:ext uri="{FF2B5EF4-FFF2-40B4-BE49-F238E27FC236}">
                <a16:creationId xmlns:a16="http://schemas.microsoft.com/office/drawing/2014/main" id="{2B86B3F2-1F13-755D-7D98-E1ED84ECB3DC}"/>
              </a:ext>
            </a:extLst>
          </p:cNvPr>
          <p:cNvPicPr>
            <a:picLocks noChangeAspect="1"/>
          </p:cNvPicPr>
          <p:nvPr/>
        </p:nvPicPr>
        <p:blipFill rotWithShape="1">
          <a:blip r:embed="rId3"/>
          <a:srcRect l="13731" t="7296" r="12233" b="2401"/>
          <a:stretch/>
        </p:blipFill>
        <p:spPr>
          <a:xfrm>
            <a:off x="-27157" y="1164258"/>
            <a:ext cx="10762172" cy="2404748"/>
          </a:xfrm>
          <a:prstGeom prst="rect">
            <a:avLst/>
          </a:prstGeom>
        </p:spPr>
      </p:pic>
      <p:pic>
        <p:nvPicPr>
          <p:cNvPr id="30" name="Image 29">
            <a:extLst>
              <a:ext uri="{FF2B5EF4-FFF2-40B4-BE49-F238E27FC236}">
                <a16:creationId xmlns:a16="http://schemas.microsoft.com/office/drawing/2014/main" id="{99B46FED-E23C-4A26-A651-B170816ADFCE}"/>
              </a:ext>
            </a:extLst>
          </p:cNvPr>
          <p:cNvPicPr>
            <a:picLocks noChangeAspect="1"/>
          </p:cNvPicPr>
          <p:nvPr/>
        </p:nvPicPr>
        <p:blipFill>
          <a:blip r:embed="rId4"/>
          <a:stretch>
            <a:fillRect/>
          </a:stretch>
        </p:blipFill>
        <p:spPr>
          <a:xfrm>
            <a:off x="191246" y="13807280"/>
            <a:ext cx="1020964" cy="1220462"/>
          </a:xfrm>
          <a:prstGeom prst="rect">
            <a:avLst/>
          </a:prstGeom>
        </p:spPr>
      </p:pic>
      <p:pic>
        <p:nvPicPr>
          <p:cNvPr id="36" name="Image 35">
            <a:extLst>
              <a:ext uri="{FF2B5EF4-FFF2-40B4-BE49-F238E27FC236}">
                <a16:creationId xmlns:a16="http://schemas.microsoft.com/office/drawing/2014/main" id="{5E720583-D2CA-6BEB-B804-74BB26CC7733}"/>
              </a:ext>
            </a:extLst>
          </p:cNvPr>
          <p:cNvPicPr>
            <a:picLocks noChangeAspect="1"/>
          </p:cNvPicPr>
          <p:nvPr/>
        </p:nvPicPr>
        <p:blipFill rotWithShape="1">
          <a:blip r:embed="rId5"/>
          <a:srcRect t="470" b="1386"/>
          <a:stretch/>
        </p:blipFill>
        <p:spPr>
          <a:xfrm>
            <a:off x="-24857" y="11941071"/>
            <a:ext cx="10720103" cy="2221705"/>
          </a:xfrm>
          <a:prstGeom prst="rect">
            <a:avLst/>
          </a:prstGeom>
        </p:spPr>
      </p:pic>
      <p:pic>
        <p:nvPicPr>
          <p:cNvPr id="29" name="Image 28">
            <a:extLst>
              <a:ext uri="{FF2B5EF4-FFF2-40B4-BE49-F238E27FC236}">
                <a16:creationId xmlns:a16="http://schemas.microsoft.com/office/drawing/2014/main" id="{EB24E4D2-BFAF-3066-91EB-9E63D922CD22}"/>
              </a:ext>
            </a:extLst>
          </p:cNvPr>
          <p:cNvPicPr>
            <a:picLocks noChangeAspect="1"/>
          </p:cNvPicPr>
          <p:nvPr/>
        </p:nvPicPr>
        <p:blipFill rotWithShape="1">
          <a:blip r:embed="rId4"/>
          <a:srcRect l="23516" t="25892" r="29790" b="13682"/>
          <a:stretch/>
        </p:blipFill>
        <p:spPr>
          <a:xfrm>
            <a:off x="-3529809" y="6541853"/>
            <a:ext cx="5762960" cy="8914837"/>
          </a:xfrm>
          <a:prstGeom prst="rect">
            <a:avLst/>
          </a:prstGeom>
        </p:spPr>
      </p:pic>
      <p:sp>
        <p:nvSpPr>
          <p:cNvPr id="25" name="TextBox 36">
            <a:extLst>
              <a:ext uri="{FF2B5EF4-FFF2-40B4-BE49-F238E27FC236}">
                <a16:creationId xmlns:a16="http://schemas.microsoft.com/office/drawing/2014/main" id="{19CF138A-F7FB-0A54-1ABD-D130A48D2C89}"/>
              </a:ext>
            </a:extLst>
          </p:cNvPr>
          <p:cNvSpPr txBox="1"/>
          <p:nvPr/>
        </p:nvSpPr>
        <p:spPr>
          <a:xfrm>
            <a:off x="0" y="5781826"/>
            <a:ext cx="10735014" cy="1527982"/>
          </a:xfrm>
          <a:prstGeom prst="rect">
            <a:avLst/>
          </a:prstGeom>
          <a:noFill/>
        </p:spPr>
        <p:txBody>
          <a:bodyPr wrap="square" rtlCol="0">
            <a:spAutoFit/>
          </a:bodyPr>
          <a:lstStyle/>
          <a:p>
            <a:pPr algn="ctr">
              <a:lnSpc>
                <a:spcPct val="150000"/>
              </a:lnSpc>
            </a:pPr>
            <a:r>
              <a:rPr lang="en-GB" sz="1600" b="1" dirty="0">
                <a:solidFill>
                  <a:schemeClr val="bg1"/>
                </a:solidFill>
                <a:latin typeface="Montserrat" pitchFamily="2" charset="77"/>
                <a:cs typeface="Poppins SemiBold" panose="00000700000000000000" pitchFamily="2" charset="0"/>
              </a:rPr>
              <a:t>“</a:t>
            </a:r>
            <a:r>
              <a:rPr lang="en-GB" sz="1600" b="1" dirty="0" err="1">
                <a:solidFill>
                  <a:schemeClr val="bg1"/>
                </a:solidFill>
                <a:latin typeface="Montserrat" pitchFamily="2" charset="77"/>
                <a:cs typeface="Poppins SemiBold" panose="00000700000000000000" pitchFamily="2" charset="0"/>
              </a:rPr>
              <a:t>HERItage</a:t>
            </a:r>
            <a:r>
              <a:rPr lang="en-GB" sz="1600" b="1" dirty="0">
                <a:solidFill>
                  <a:schemeClr val="bg1"/>
                </a:solidFill>
                <a:latin typeface="Montserrat" pitchFamily="2" charset="77"/>
                <a:cs typeface="Poppins SemiBold" panose="00000700000000000000" pitchFamily="2" charset="0"/>
              </a:rPr>
              <a:t> and territory resilience through</a:t>
            </a:r>
          </a:p>
          <a:p>
            <a:pPr algn="ctr">
              <a:lnSpc>
                <a:spcPct val="150000"/>
              </a:lnSpc>
            </a:pPr>
            <a:r>
              <a:rPr lang="en-GB" sz="1600" b="1" dirty="0">
                <a:solidFill>
                  <a:schemeClr val="bg1"/>
                </a:solidFill>
                <a:latin typeface="Montserrat" pitchFamily="2" charset="77"/>
                <a:cs typeface="Poppins SemiBold" panose="00000700000000000000" pitchFamily="2" charset="0"/>
              </a:rPr>
              <a:t>sustainable Tourism, climate change </a:t>
            </a:r>
            <a:r>
              <a:rPr lang="en-GB" sz="1600" b="1" dirty="0" err="1">
                <a:solidFill>
                  <a:schemeClr val="bg1"/>
                </a:solidFill>
                <a:latin typeface="Montserrat" pitchFamily="2" charset="77"/>
                <a:cs typeface="Poppins SemiBold" panose="00000700000000000000" pitchFamily="2" charset="0"/>
              </a:rPr>
              <a:t>ADAPtation</a:t>
            </a:r>
            <a:endParaRPr lang="en-GB" sz="1600" b="1" dirty="0">
              <a:solidFill>
                <a:schemeClr val="bg1"/>
              </a:solidFill>
              <a:latin typeface="Montserrat" pitchFamily="2" charset="77"/>
              <a:cs typeface="Poppins SemiBold" panose="00000700000000000000" pitchFamily="2" charset="0"/>
            </a:endParaRPr>
          </a:p>
          <a:p>
            <a:pPr algn="ctr">
              <a:lnSpc>
                <a:spcPct val="150000"/>
              </a:lnSpc>
            </a:pPr>
            <a:r>
              <a:rPr lang="en-GB" sz="1600" b="1" dirty="0">
                <a:solidFill>
                  <a:schemeClr val="bg1"/>
                </a:solidFill>
                <a:latin typeface="Montserrat" pitchFamily="2" charset="77"/>
                <a:cs typeface="Poppins SemiBold" panose="00000700000000000000" pitchFamily="2" charset="0"/>
              </a:rPr>
              <a:t>and </a:t>
            </a:r>
            <a:r>
              <a:rPr lang="en-GB" sz="1600" b="1" dirty="0" err="1">
                <a:solidFill>
                  <a:schemeClr val="bg1"/>
                </a:solidFill>
                <a:latin typeface="Montserrat" pitchFamily="2" charset="77"/>
                <a:cs typeface="Poppins SemiBold" panose="00000700000000000000" pitchFamily="2" charset="0"/>
              </a:rPr>
              <a:t>ciTizen</a:t>
            </a:r>
            <a:r>
              <a:rPr lang="en-GB" sz="1600" b="1" dirty="0">
                <a:solidFill>
                  <a:schemeClr val="bg1"/>
                </a:solidFill>
                <a:latin typeface="Montserrat" pitchFamily="2" charset="77"/>
                <a:cs typeface="Poppins SemiBold" panose="00000700000000000000" pitchFamily="2" charset="0"/>
              </a:rPr>
              <a:t> engagement”</a:t>
            </a:r>
          </a:p>
          <a:p>
            <a:pPr algn="ctr">
              <a:lnSpc>
                <a:spcPct val="150000"/>
              </a:lnSpc>
            </a:pPr>
            <a:r>
              <a:rPr lang="en-GB" sz="1600" b="1" dirty="0" err="1">
                <a:solidFill>
                  <a:schemeClr val="bg1"/>
                </a:solidFill>
                <a:latin typeface="Montserrat" pitchFamily="2" charset="77"/>
                <a:cs typeface="Poppins SemiBold" panose="00000700000000000000" pitchFamily="2" charset="0"/>
              </a:rPr>
              <a:t>HERIT</a:t>
            </a:r>
            <a:r>
              <a:rPr lang="en-GB" sz="1600" b="1" dirty="0">
                <a:solidFill>
                  <a:schemeClr val="bg1"/>
                </a:solidFill>
                <a:latin typeface="Montserrat" pitchFamily="2" charset="77"/>
                <a:cs typeface="Poppins SemiBold" panose="00000700000000000000" pitchFamily="2" charset="0"/>
              </a:rPr>
              <a:t> ADAPT</a:t>
            </a:r>
            <a:endParaRPr lang="en-US" sz="1600" b="1" dirty="0">
              <a:solidFill>
                <a:schemeClr val="bg1"/>
              </a:solidFill>
              <a:latin typeface="Montserrat" pitchFamily="2" charset="77"/>
              <a:cs typeface="Poppins SemiBold" panose="00000700000000000000" pitchFamily="2" charset="0"/>
            </a:endParaRPr>
          </a:p>
        </p:txBody>
      </p:sp>
      <p:sp>
        <p:nvSpPr>
          <p:cNvPr id="38" name="TextBox 36">
            <a:extLst>
              <a:ext uri="{FF2B5EF4-FFF2-40B4-BE49-F238E27FC236}">
                <a16:creationId xmlns:a16="http://schemas.microsoft.com/office/drawing/2014/main" id="{97BC56A1-143C-F379-AB4B-9B8B354140A0}"/>
              </a:ext>
            </a:extLst>
          </p:cNvPr>
          <p:cNvSpPr txBox="1"/>
          <p:nvPr/>
        </p:nvSpPr>
        <p:spPr>
          <a:xfrm>
            <a:off x="1133061" y="7774753"/>
            <a:ext cx="8533648" cy="379078"/>
          </a:xfrm>
          <a:prstGeom prst="rect">
            <a:avLst/>
          </a:prstGeom>
          <a:noFill/>
        </p:spPr>
        <p:txBody>
          <a:bodyPr wrap="square" rtlCol="0">
            <a:spAutoFit/>
          </a:bodyPr>
          <a:lstStyle/>
          <a:p>
            <a:pPr algn="ctr">
              <a:lnSpc>
                <a:spcPct val="150000"/>
              </a:lnSpc>
            </a:pPr>
            <a:r>
              <a:rPr lang="en-US" sz="1400" b="1" dirty="0">
                <a:solidFill>
                  <a:srgbClr val="D4869F"/>
                </a:solidFill>
                <a:latin typeface="Montserrat" pitchFamily="2" charset="77"/>
                <a:cs typeface="Poppins SemiBold" panose="00000700000000000000" pitchFamily="2" charset="0"/>
              </a:rPr>
              <a:t>OUR PROJECT</a:t>
            </a:r>
          </a:p>
        </p:txBody>
      </p:sp>
      <p:sp>
        <p:nvSpPr>
          <p:cNvPr id="39" name="TextBox 36">
            <a:extLst>
              <a:ext uri="{FF2B5EF4-FFF2-40B4-BE49-F238E27FC236}">
                <a16:creationId xmlns:a16="http://schemas.microsoft.com/office/drawing/2014/main" id="{A4890020-0E89-347D-26CB-0246DFAEEC1C}"/>
              </a:ext>
            </a:extLst>
          </p:cNvPr>
          <p:cNvSpPr txBox="1"/>
          <p:nvPr/>
        </p:nvSpPr>
        <p:spPr>
          <a:xfrm>
            <a:off x="1133062" y="8175272"/>
            <a:ext cx="8533648" cy="1448153"/>
          </a:xfrm>
          <a:prstGeom prst="rect">
            <a:avLst/>
          </a:prstGeom>
          <a:noFill/>
        </p:spPr>
        <p:txBody>
          <a:bodyPr wrap="square" lIns="91440" tIns="45720" rIns="91440" bIns="45720" rtlCol="0" anchor="t">
            <a:spAutoFit/>
          </a:bodyPr>
          <a:lstStyle/>
          <a:p>
            <a:pPr algn="just">
              <a:lnSpc>
                <a:spcPct val="150000"/>
              </a:lnSpc>
            </a:pPr>
            <a:r>
              <a:rPr lang="en-GB" sz="1200" dirty="0">
                <a:latin typeface="Montserrat"/>
                <a:ea typeface="+mn-lt"/>
                <a:cs typeface="+mn-lt"/>
              </a:rPr>
              <a:t>HERIT ADAPT is an EU co-funded project that brings together public authorities, cultural heritage managers, researchers and local stakeholders to strengthen the resilience of cultural and natural heritage through sustainable tourism and climate adaptation. The HERIT ADAPT Sustainable Tourism Model is developed and tested across diverse Euro-MED regions, including UNESCO sites and lesser-known heritage locations, and provides a methodology that can be adapted and transferred to new areas.</a:t>
            </a:r>
            <a:endParaRPr lang="en-US" dirty="0"/>
          </a:p>
        </p:txBody>
      </p:sp>
      <p:sp>
        <p:nvSpPr>
          <p:cNvPr id="40" name="TextBox 36">
            <a:extLst>
              <a:ext uri="{FF2B5EF4-FFF2-40B4-BE49-F238E27FC236}">
                <a16:creationId xmlns:a16="http://schemas.microsoft.com/office/drawing/2014/main" id="{7841A402-FE35-E962-FAC3-720A96777828}"/>
              </a:ext>
            </a:extLst>
          </p:cNvPr>
          <p:cNvSpPr txBox="1"/>
          <p:nvPr/>
        </p:nvSpPr>
        <p:spPr>
          <a:xfrm>
            <a:off x="-27158" y="12386520"/>
            <a:ext cx="10735014" cy="317587"/>
          </a:xfrm>
          <a:prstGeom prst="rect">
            <a:avLst/>
          </a:prstGeom>
          <a:noFill/>
        </p:spPr>
        <p:txBody>
          <a:bodyPr wrap="square" rtlCol="0">
            <a:spAutoFit/>
          </a:bodyPr>
          <a:lstStyle/>
          <a:p>
            <a:pPr algn="ctr">
              <a:lnSpc>
                <a:spcPct val="150000"/>
              </a:lnSpc>
            </a:pPr>
            <a:r>
              <a:rPr lang="en-US" sz="1100" b="1" dirty="0">
                <a:solidFill>
                  <a:srgbClr val="D4869F"/>
                </a:solidFill>
                <a:latin typeface="Montserrat" pitchFamily="2" charset="77"/>
                <a:cs typeface="Poppins SemiBold" panose="00000700000000000000" pitchFamily="2" charset="0"/>
              </a:rPr>
              <a:t>PROJECT PARTNERS</a:t>
            </a:r>
          </a:p>
        </p:txBody>
      </p:sp>
      <p:sp>
        <p:nvSpPr>
          <p:cNvPr id="41" name="TextBox 36">
            <a:extLst>
              <a:ext uri="{FF2B5EF4-FFF2-40B4-BE49-F238E27FC236}">
                <a16:creationId xmlns:a16="http://schemas.microsoft.com/office/drawing/2014/main" id="{DBB8243E-F3FA-2AD5-EAE6-9E97BE872492}"/>
              </a:ext>
            </a:extLst>
          </p:cNvPr>
          <p:cNvSpPr txBox="1"/>
          <p:nvPr/>
        </p:nvSpPr>
        <p:spPr>
          <a:xfrm>
            <a:off x="880644" y="12686164"/>
            <a:ext cx="8919410" cy="1220462"/>
          </a:xfrm>
          <a:prstGeom prst="rect">
            <a:avLst/>
          </a:prstGeom>
          <a:noFill/>
        </p:spPr>
        <p:txBody>
          <a:bodyPr wrap="square" lIns="91440" tIns="45720" rIns="91440" bIns="45720" rtlCol="0" anchor="t">
            <a:spAutoFit/>
          </a:bodyPr>
          <a:lstStyle/>
          <a:p>
            <a:pPr algn="just">
              <a:lnSpc>
                <a:spcPct val="150000"/>
              </a:lnSpc>
            </a:pPr>
            <a:r>
              <a:rPr lang="en-GB" sz="1000" dirty="0">
                <a:latin typeface="Montserrat Medium"/>
              </a:rPr>
              <a:t>Region of Western Greece • Industrial Systems Institute, ATHENA Research Centre • European Public Law Organization • Sapienza University of Rome • Municipality of Genoa • Dubrovnik Development Agency • Limassol Tourism Development and Promotion Co Ltd • Old Royal Capital Cetinje • University of Granada • Ministry of Tourism of the Republic of Bulgaria • Sud de France Development • Andalusian Regional Ministry of Tourism and Andalucia Exterior • </a:t>
            </a:r>
            <a:r>
              <a:rPr lang="en-GB" sz="1000" dirty="0" err="1">
                <a:latin typeface="Montserrat Medium"/>
              </a:rPr>
              <a:t>IrRADIARE</a:t>
            </a:r>
            <a:r>
              <a:rPr lang="en-GB" sz="1000" dirty="0">
                <a:latin typeface="Montserrat Medium"/>
              </a:rPr>
              <a:t> • Saranda Municipality • Municipality of </a:t>
            </a:r>
            <a:r>
              <a:rPr lang="en-GB" sz="1000" dirty="0" err="1">
                <a:latin typeface="Montserrat Medium"/>
              </a:rPr>
              <a:t>Ohrid</a:t>
            </a:r>
            <a:r>
              <a:rPr lang="en-GB" sz="1000" dirty="0">
                <a:latin typeface="Montserrat Medium"/>
              </a:rPr>
              <a:t> • Museums and Monuments of Portugal P.B.E</a:t>
            </a:r>
          </a:p>
        </p:txBody>
      </p:sp>
      <p:sp>
        <p:nvSpPr>
          <p:cNvPr id="51" name="TextBox 36">
            <a:extLst>
              <a:ext uri="{FF2B5EF4-FFF2-40B4-BE49-F238E27FC236}">
                <a16:creationId xmlns:a16="http://schemas.microsoft.com/office/drawing/2014/main" id="{91ADD006-A747-B822-8B2A-86E4AFA7733F}"/>
              </a:ext>
            </a:extLst>
          </p:cNvPr>
          <p:cNvSpPr txBox="1"/>
          <p:nvPr/>
        </p:nvSpPr>
        <p:spPr>
          <a:xfrm>
            <a:off x="883572" y="14232863"/>
            <a:ext cx="4736296" cy="325511"/>
          </a:xfrm>
          <a:prstGeom prst="rect">
            <a:avLst/>
          </a:prstGeom>
          <a:noFill/>
        </p:spPr>
        <p:txBody>
          <a:bodyPr wrap="square" lIns="91440" tIns="45720" rIns="91440" bIns="45720" rtlCol="0" anchor="ctr">
            <a:spAutoFit/>
          </a:bodyPr>
          <a:lstStyle/>
          <a:p>
            <a:pPr>
              <a:lnSpc>
                <a:spcPct val="150000"/>
              </a:lnSpc>
            </a:pPr>
            <a:r>
              <a:rPr lang="fr-FR" sz="1000" b="1" dirty="0" err="1">
                <a:latin typeface="Montserrat SemiBold"/>
                <a:cs typeface="Poppins SemiBold"/>
              </a:rPr>
              <a:t>Visit</a:t>
            </a:r>
            <a:r>
              <a:rPr lang="fr-FR" sz="1000" b="1" dirty="0">
                <a:latin typeface="Montserrat SemiBold"/>
                <a:cs typeface="Poppins SemiBold"/>
              </a:rPr>
              <a:t> </a:t>
            </a:r>
            <a:r>
              <a:rPr lang="fr-FR" sz="1000" b="1" dirty="0" err="1">
                <a:latin typeface="Montserrat SemiBold"/>
                <a:cs typeface="Poppins SemiBold"/>
              </a:rPr>
              <a:t>our</a:t>
            </a:r>
            <a:r>
              <a:rPr lang="fr-FR" sz="1000" b="1" dirty="0">
                <a:latin typeface="Montserrat SemiBold"/>
                <a:cs typeface="Poppins SemiBold"/>
              </a:rPr>
              <a:t> </a:t>
            </a:r>
            <a:r>
              <a:rPr lang="fr-FR" sz="1000" b="1" dirty="0" err="1">
                <a:latin typeface="Montserrat SemiBold"/>
                <a:cs typeface="Poppins SemiBold"/>
              </a:rPr>
              <a:t>website</a:t>
            </a:r>
            <a:r>
              <a:rPr lang="fr-FR" sz="1000" b="1" dirty="0">
                <a:latin typeface="Montserrat SemiBold"/>
                <a:cs typeface="Poppins SemiBold"/>
              </a:rPr>
              <a:t>: </a:t>
            </a:r>
            <a:r>
              <a:rPr lang="fr-FR" sz="1100" b="1" dirty="0">
                <a:solidFill>
                  <a:srgbClr val="D4869F"/>
                </a:solidFill>
                <a:latin typeface="Montserrat"/>
                <a:cs typeface="Poppins SemiBold"/>
              </a:rPr>
              <a:t>https://heritadapt.interreg-euro-med.eu</a:t>
            </a:r>
            <a:endParaRPr lang="en-US" sz="1100" b="1" dirty="0">
              <a:solidFill>
                <a:srgbClr val="D4869F"/>
              </a:solidFill>
              <a:latin typeface="Montserrat"/>
              <a:cs typeface="Poppins SemiBold"/>
            </a:endParaRPr>
          </a:p>
        </p:txBody>
      </p:sp>
      <p:sp>
        <p:nvSpPr>
          <p:cNvPr id="20" name="TextBox 36">
            <a:extLst>
              <a:ext uri="{FF2B5EF4-FFF2-40B4-BE49-F238E27FC236}">
                <a16:creationId xmlns:a16="http://schemas.microsoft.com/office/drawing/2014/main" id="{3DC96ABF-56CF-F55A-12FA-7D8FBABB718B}"/>
              </a:ext>
            </a:extLst>
          </p:cNvPr>
          <p:cNvSpPr txBox="1"/>
          <p:nvPr/>
        </p:nvSpPr>
        <p:spPr>
          <a:xfrm>
            <a:off x="1253707" y="11140810"/>
            <a:ext cx="2612940" cy="276999"/>
          </a:xfrm>
          <a:prstGeom prst="rect">
            <a:avLst/>
          </a:prstGeom>
          <a:noFill/>
        </p:spPr>
        <p:txBody>
          <a:bodyPr wrap="square" rtlCol="0">
            <a:spAutoFit/>
          </a:bodyPr>
          <a:lstStyle/>
          <a:p>
            <a:pPr algn="ctr"/>
            <a:r>
              <a:rPr lang="en-US" sz="1200" b="1" dirty="0">
                <a:solidFill>
                  <a:srgbClr val="D4869F"/>
                </a:solidFill>
                <a:latin typeface="Montserrat" pitchFamily="2" charset="77"/>
                <a:cs typeface="Poppins SemiBold" panose="00000700000000000000" pitchFamily="2" charset="0"/>
              </a:rPr>
              <a:t>Total budget</a:t>
            </a:r>
          </a:p>
        </p:txBody>
      </p:sp>
      <p:sp>
        <p:nvSpPr>
          <p:cNvPr id="21" name="TextBox 36">
            <a:extLst>
              <a:ext uri="{FF2B5EF4-FFF2-40B4-BE49-F238E27FC236}">
                <a16:creationId xmlns:a16="http://schemas.microsoft.com/office/drawing/2014/main" id="{47AD3FA9-3FDC-62D2-4116-EA0ADFEA03DB}"/>
              </a:ext>
            </a:extLst>
          </p:cNvPr>
          <p:cNvSpPr txBox="1"/>
          <p:nvPr/>
        </p:nvSpPr>
        <p:spPr>
          <a:xfrm>
            <a:off x="1328201" y="11364424"/>
            <a:ext cx="2346314" cy="400110"/>
          </a:xfrm>
          <a:prstGeom prst="rect">
            <a:avLst/>
          </a:prstGeom>
          <a:noFill/>
        </p:spPr>
        <p:txBody>
          <a:bodyPr wrap="square" lIns="91440" tIns="45720" rIns="91440" bIns="45720" rtlCol="0" anchor="t">
            <a:spAutoFit/>
          </a:bodyPr>
          <a:lstStyle/>
          <a:p>
            <a:pPr algn="ctr"/>
            <a:r>
              <a:rPr lang="en-US" sz="2000" dirty="0">
                <a:solidFill>
                  <a:srgbClr val="174489"/>
                </a:solidFill>
                <a:latin typeface="Montserrat Medium"/>
                <a:cs typeface="Poppins SemiBold" panose="00000700000000000000" pitchFamily="2" charset="0"/>
              </a:rPr>
              <a:t>€ 3.798.740,00</a:t>
            </a:r>
            <a:endParaRPr lang="en-US" sz="2000" dirty="0">
              <a:solidFill>
                <a:srgbClr val="174489"/>
              </a:solidFill>
              <a:latin typeface="Montserrat Medium" pitchFamily="2" charset="77"/>
              <a:cs typeface="Poppins SemiBold" panose="00000700000000000000" pitchFamily="2" charset="0"/>
            </a:endParaRPr>
          </a:p>
        </p:txBody>
      </p:sp>
      <p:sp>
        <p:nvSpPr>
          <p:cNvPr id="22" name="TextBox 36">
            <a:extLst>
              <a:ext uri="{FF2B5EF4-FFF2-40B4-BE49-F238E27FC236}">
                <a16:creationId xmlns:a16="http://schemas.microsoft.com/office/drawing/2014/main" id="{9932B506-0AA7-64B0-E223-200BCE21165A}"/>
              </a:ext>
            </a:extLst>
          </p:cNvPr>
          <p:cNvSpPr txBox="1"/>
          <p:nvPr/>
        </p:nvSpPr>
        <p:spPr>
          <a:xfrm>
            <a:off x="6954745" y="11161487"/>
            <a:ext cx="2499954" cy="276999"/>
          </a:xfrm>
          <a:prstGeom prst="rect">
            <a:avLst/>
          </a:prstGeom>
          <a:noFill/>
        </p:spPr>
        <p:txBody>
          <a:bodyPr wrap="square" rtlCol="0">
            <a:spAutoFit/>
          </a:bodyPr>
          <a:lstStyle/>
          <a:p>
            <a:pPr algn="ctr"/>
            <a:r>
              <a:rPr lang="en-US" sz="1200" b="1">
                <a:solidFill>
                  <a:srgbClr val="D4869F"/>
                </a:solidFill>
                <a:latin typeface="Montserrat" pitchFamily="2" charset="77"/>
                <a:cs typeface="Poppins SemiBold" panose="00000700000000000000" pitchFamily="2" charset="0"/>
              </a:rPr>
              <a:t>Interreg Funds</a:t>
            </a:r>
            <a:endParaRPr lang="en-US" sz="1200" b="1" dirty="0">
              <a:solidFill>
                <a:srgbClr val="D4869F"/>
              </a:solidFill>
              <a:latin typeface="Montserrat" pitchFamily="2" charset="77"/>
              <a:cs typeface="Poppins SemiBold" panose="00000700000000000000" pitchFamily="2" charset="0"/>
            </a:endParaRPr>
          </a:p>
        </p:txBody>
      </p:sp>
      <p:sp>
        <p:nvSpPr>
          <p:cNvPr id="23" name="TextBox 36">
            <a:extLst>
              <a:ext uri="{FF2B5EF4-FFF2-40B4-BE49-F238E27FC236}">
                <a16:creationId xmlns:a16="http://schemas.microsoft.com/office/drawing/2014/main" id="{53F577FB-42FD-68B9-461F-070BFD3A3214}"/>
              </a:ext>
            </a:extLst>
          </p:cNvPr>
          <p:cNvSpPr txBox="1"/>
          <p:nvPr/>
        </p:nvSpPr>
        <p:spPr>
          <a:xfrm>
            <a:off x="6893332" y="11352833"/>
            <a:ext cx="2499954" cy="400110"/>
          </a:xfrm>
          <a:prstGeom prst="rect">
            <a:avLst/>
          </a:prstGeom>
          <a:noFill/>
        </p:spPr>
        <p:txBody>
          <a:bodyPr wrap="square" lIns="91440" tIns="45720" rIns="91440" bIns="45720" rtlCol="0" anchor="t">
            <a:spAutoFit/>
          </a:bodyPr>
          <a:lstStyle/>
          <a:p>
            <a:pPr algn="ctr"/>
            <a:r>
              <a:rPr lang="el-GR" sz="2000" dirty="0">
                <a:solidFill>
                  <a:srgbClr val="174489"/>
                </a:solidFill>
                <a:latin typeface="Montserrat Medium" pitchFamily="2" charset="77"/>
                <a:cs typeface="Poppins SemiBold" panose="00000700000000000000" pitchFamily="2" charset="0"/>
              </a:rPr>
              <a:t>€ 3.038.991,97</a:t>
            </a:r>
          </a:p>
        </p:txBody>
      </p:sp>
      <p:sp>
        <p:nvSpPr>
          <p:cNvPr id="24" name="TextBox 36">
            <a:extLst>
              <a:ext uri="{FF2B5EF4-FFF2-40B4-BE49-F238E27FC236}">
                <a16:creationId xmlns:a16="http://schemas.microsoft.com/office/drawing/2014/main" id="{A8894F50-E1EF-A516-58F6-2C09F2214003}"/>
              </a:ext>
            </a:extLst>
          </p:cNvPr>
          <p:cNvSpPr txBox="1"/>
          <p:nvPr/>
        </p:nvSpPr>
        <p:spPr>
          <a:xfrm>
            <a:off x="3868998" y="11153891"/>
            <a:ext cx="3069153" cy="276999"/>
          </a:xfrm>
          <a:prstGeom prst="rect">
            <a:avLst/>
          </a:prstGeom>
          <a:noFill/>
        </p:spPr>
        <p:txBody>
          <a:bodyPr wrap="square" rtlCol="0">
            <a:spAutoFit/>
          </a:bodyPr>
          <a:lstStyle/>
          <a:p>
            <a:pPr algn="ctr"/>
            <a:r>
              <a:rPr lang="en-US" sz="1200" b="1" dirty="0">
                <a:solidFill>
                  <a:srgbClr val="D4869F"/>
                </a:solidFill>
                <a:latin typeface="Montserrat" pitchFamily="2" charset="77"/>
                <a:cs typeface="Poppins SemiBold" panose="00000700000000000000" pitchFamily="2" charset="0"/>
              </a:rPr>
              <a:t>Project duration</a:t>
            </a:r>
          </a:p>
        </p:txBody>
      </p:sp>
      <p:sp>
        <p:nvSpPr>
          <p:cNvPr id="26" name="TextBox 36">
            <a:extLst>
              <a:ext uri="{FF2B5EF4-FFF2-40B4-BE49-F238E27FC236}">
                <a16:creationId xmlns:a16="http://schemas.microsoft.com/office/drawing/2014/main" id="{F71D4DC0-126F-4BA2-94F4-68029B3ED2FC}"/>
              </a:ext>
            </a:extLst>
          </p:cNvPr>
          <p:cNvSpPr txBox="1"/>
          <p:nvPr/>
        </p:nvSpPr>
        <p:spPr>
          <a:xfrm>
            <a:off x="4563379" y="11343855"/>
            <a:ext cx="1691654" cy="400110"/>
          </a:xfrm>
          <a:prstGeom prst="rect">
            <a:avLst/>
          </a:prstGeom>
          <a:noFill/>
        </p:spPr>
        <p:txBody>
          <a:bodyPr wrap="square" lIns="91440" tIns="45720" rIns="91440" bIns="45720" rtlCol="0" anchor="t">
            <a:spAutoFit/>
          </a:bodyPr>
          <a:lstStyle/>
          <a:p>
            <a:pPr algn="ctr"/>
            <a:r>
              <a:rPr lang="en-US" sz="2000" dirty="0">
                <a:solidFill>
                  <a:srgbClr val="174489"/>
                </a:solidFill>
                <a:latin typeface="Montserrat Medium"/>
                <a:cs typeface="Poppins SemiBold"/>
              </a:rPr>
              <a:t>51 months</a:t>
            </a:r>
          </a:p>
        </p:txBody>
      </p:sp>
      <p:cxnSp>
        <p:nvCxnSpPr>
          <p:cNvPr id="6" name="Connecteur droit 5">
            <a:extLst>
              <a:ext uri="{FF2B5EF4-FFF2-40B4-BE49-F238E27FC236}">
                <a16:creationId xmlns:a16="http://schemas.microsoft.com/office/drawing/2014/main" id="{9BE69EB7-A020-F21D-0CB6-4C154A70AE65}"/>
              </a:ext>
            </a:extLst>
          </p:cNvPr>
          <p:cNvCxnSpPr>
            <a:cxnSpLocks/>
          </p:cNvCxnSpPr>
          <p:nvPr/>
        </p:nvCxnSpPr>
        <p:spPr>
          <a:xfrm>
            <a:off x="3876261" y="10040449"/>
            <a:ext cx="0" cy="1795139"/>
          </a:xfrm>
          <a:prstGeom prst="line">
            <a:avLst/>
          </a:prstGeom>
          <a:ln>
            <a:solidFill>
              <a:srgbClr val="0091C6"/>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23218A83-BB28-9839-8D5C-1FE756C3A521}"/>
              </a:ext>
            </a:extLst>
          </p:cNvPr>
          <p:cNvCxnSpPr>
            <a:cxnSpLocks/>
          </p:cNvCxnSpPr>
          <p:nvPr/>
        </p:nvCxnSpPr>
        <p:spPr>
          <a:xfrm>
            <a:off x="6930887" y="9980815"/>
            <a:ext cx="7264" cy="1943317"/>
          </a:xfrm>
          <a:prstGeom prst="line">
            <a:avLst/>
          </a:prstGeom>
          <a:ln>
            <a:solidFill>
              <a:srgbClr val="0091C6"/>
            </a:solidFill>
          </a:ln>
        </p:spPr>
        <p:style>
          <a:lnRef idx="1">
            <a:schemeClr val="accent1"/>
          </a:lnRef>
          <a:fillRef idx="0">
            <a:schemeClr val="accent1"/>
          </a:fillRef>
          <a:effectRef idx="0">
            <a:schemeClr val="accent1"/>
          </a:effectRef>
          <a:fontRef idx="minor">
            <a:schemeClr val="tx1"/>
          </a:fontRef>
        </p:style>
      </p:cxnSp>
      <p:pic>
        <p:nvPicPr>
          <p:cNvPr id="16" name="Image 15" descr="Une image contenant texte&#10;&#10;Description générée automatiquement">
            <a:extLst>
              <a:ext uri="{FF2B5EF4-FFF2-40B4-BE49-F238E27FC236}">
                <a16:creationId xmlns:a16="http://schemas.microsoft.com/office/drawing/2014/main" id="{A7F21051-E33E-00A3-562D-706AA44763C7}"/>
              </a:ext>
            </a:extLst>
          </p:cNvPr>
          <p:cNvPicPr>
            <a:picLocks noChangeAspect="1"/>
          </p:cNvPicPr>
          <p:nvPr/>
        </p:nvPicPr>
        <p:blipFill>
          <a:blip r:embed="rId6"/>
          <a:stretch>
            <a:fillRect/>
          </a:stretch>
        </p:blipFill>
        <p:spPr>
          <a:xfrm>
            <a:off x="7810944" y="10270349"/>
            <a:ext cx="786717" cy="790836"/>
          </a:xfrm>
          <a:prstGeom prst="rect">
            <a:avLst/>
          </a:prstGeom>
        </p:spPr>
      </p:pic>
      <p:pic>
        <p:nvPicPr>
          <p:cNvPr id="18" name="Image 17" descr="Une image contenant tasse, verre&#10;&#10;Description générée automatiquement">
            <a:extLst>
              <a:ext uri="{FF2B5EF4-FFF2-40B4-BE49-F238E27FC236}">
                <a16:creationId xmlns:a16="http://schemas.microsoft.com/office/drawing/2014/main" id="{CD0EE2B9-3105-8949-A25B-0779F0CAB67C}"/>
              </a:ext>
            </a:extLst>
          </p:cNvPr>
          <p:cNvPicPr>
            <a:picLocks noChangeAspect="1"/>
          </p:cNvPicPr>
          <p:nvPr/>
        </p:nvPicPr>
        <p:blipFill>
          <a:blip r:embed="rId7"/>
          <a:stretch>
            <a:fillRect/>
          </a:stretch>
        </p:blipFill>
        <p:spPr>
          <a:xfrm>
            <a:off x="1968455" y="10239520"/>
            <a:ext cx="1183444" cy="748276"/>
          </a:xfrm>
          <a:prstGeom prst="rect">
            <a:avLst/>
          </a:prstGeom>
        </p:spPr>
      </p:pic>
      <p:pic>
        <p:nvPicPr>
          <p:cNvPr id="28" name="Image 27">
            <a:extLst>
              <a:ext uri="{FF2B5EF4-FFF2-40B4-BE49-F238E27FC236}">
                <a16:creationId xmlns:a16="http://schemas.microsoft.com/office/drawing/2014/main" id="{0067E358-64F6-5005-41F9-488F9867C9FA}"/>
              </a:ext>
            </a:extLst>
          </p:cNvPr>
          <p:cNvPicPr>
            <a:picLocks noChangeAspect="1"/>
          </p:cNvPicPr>
          <p:nvPr/>
        </p:nvPicPr>
        <p:blipFill>
          <a:blip r:embed="rId8"/>
          <a:stretch>
            <a:fillRect/>
          </a:stretch>
        </p:blipFill>
        <p:spPr>
          <a:xfrm>
            <a:off x="4931888" y="10201300"/>
            <a:ext cx="943373" cy="845218"/>
          </a:xfrm>
          <a:prstGeom prst="rect">
            <a:avLst/>
          </a:prstGeom>
        </p:spPr>
      </p:pic>
      <p:pic>
        <p:nvPicPr>
          <p:cNvPr id="8" name="Picture 7" descr="A blue and white logo&#10;&#10;Description automatically generated">
            <a:extLst>
              <a:ext uri="{FF2B5EF4-FFF2-40B4-BE49-F238E27FC236}">
                <a16:creationId xmlns:a16="http://schemas.microsoft.com/office/drawing/2014/main" id="{3500BDBF-AF93-BD35-ABAA-D2287737C3E3}"/>
              </a:ext>
            </a:extLst>
          </p:cNvPr>
          <p:cNvPicPr>
            <a:picLocks noChangeAspect="1"/>
          </p:cNvPicPr>
          <p:nvPr/>
        </p:nvPicPr>
        <p:blipFill>
          <a:blip r:embed="rId9"/>
          <a:stretch>
            <a:fillRect/>
          </a:stretch>
        </p:blipFill>
        <p:spPr>
          <a:xfrm>
            <a:off x="1704069" y="153500"/>
            <a:ext cx="7266432" cy="957072"/>
          </a:xfrm>
          <a:prstGeom prst="rect">
            <a:avLst/>
          </a:prstGeom>
        </p:spPr>
      </p:pic>
      <p:sp>
        <p:nvSpPr>
          <p:cNvPr id="2" name="TextBox 36">
            <a:extLst>
              <a:ext uri="{FF2B5EF4-FFF2-40B4-BE49-F238E27FC236}">
                <a16:creationId xmlns:a16="http://schemas.microsoft.com/office/drawing/2014/main" id="{E8418BF4-EC1E-0731-83AD-520175E67AC1}"/>
              </a:ext>
            </a:extLst>
          </p:cNvPr>
          <p:cNvSpPr txBox="1"/>
          <p:nvPr/>
        </p:nvSpPr>
        <p:spPr>
          <a:xfrm>
            <a:off x="6397989" y="14246310"/>
            <a:ext cx="2097026" cy="297133"/>
          </a:xfrm>
          <a:prstGeom prst="rect">
            <a:avLst/>
          </a:prstGeom>
          <a:noFill/>
        </p:spPr>
        <p:txBody>
          <a:bodyPr wrap="square" lIns="91440" tIns="45720" rIns="91440" bIns="45720" rtlCol="0" anchor="ctr">
            <a:spAutoFit/>
          </a:bodyPr>
          <a:lstStyle/>
          <a:p>
            <a:pPr>
              <a:lnSpc>
                <a:spcPct val="150000"/>
              </a:lnSpc>
            </a:pPr>
            <a:r>
              <a:rPr lang="en-US" sz="1000" b="1" dirty="0">
                <a:solidFill>
                  <a:srgbClr val="000000"/>
                </a:solidFill>
                <a:latin typeface="Montserrat SemiBold"/>
                <a:cs typeface="Poppins SemiBold"/>
              </a:rPr>
              <a:t>Follow us in our social media</a:t>
            </a:r>
          </a:p>
        </p:txBody>
      </p:sp>
      <p:pic>
        <p:nvPicPr>
          <p:cNvPr id="3" name="Picture 2" descr="Une image contenant logo, Bleu électrique, symbole, capture d’écran&#10;&#10;Description générée automatiquement">
            <a:extLst>
              <a:ext uri="{FF2B5EF4-FFF2-40B4-BE49-F238E27FC236}">
                <a16:creationId xmlns:a16="http://schemas.microsoft.com/office/drawing/2014/main" id="{2CAD7426-CD92-FFAA-F9A7-22843FA22A58}"/>
              </a:ext>
            </a:extLst>
          </p:cNvPr>
          <p:cNvPicPr>
            <a:picLocks noChangeAspect="1"/>
          </p:cNvPicPr>
          <p:nvPr/>
        </p:nvPicPr>
        <p:blipFill>
          <a:blip r:embed="rId10"/>
          <a:srcRect r="4167"/>
          <a:stretch>
            <a:fillRect/>
          </a:stretch>
        </p:blipFill>
        <p:spPr>
          <a:xfrm>
            <a:off x="9374066" y="14260239"/>
            <a:ext cx="255638" cy="257175"/>
          </a:xfrm>
          <a:prstGeom prst="rect">
            <a:avLst/>
          </a:prstGeom>
        </p:spPr>
      </p:pic>
      <p:pic>
        <p:nvPicPr>
          <p:cNvPr id="5" name="Picture 4" descr="Une image contenant symbole, logo&#10;&#10;Description générée automatiquement">
            <a:extLst>
              <a:ext uri="{FF2B5EF4-FFF2-40B4-BE49-F238E27FC236}">
                <a16:creationId xmlns:a16="http://schemas.microsoft.com/office/drawing/2014/main" id="{35CADC84-2925-6720-0035-77279160B7BB}"/>
              </a:ext>
            </a:extLst>
          </p:cNvPr>
          <p:cNvPicPr>
            <a:picLocks noChangeAspect="1"/>
          </p:cNvPicPr>
          <p:nvPr/>
        </p:nvPicPr>
        <p:blipFill>
          <a:blip r:embed="rId11"/>
          <a:srcRect r="-4348"/>
          <a:stretch>
            <a:fillRect/>
          </a:stretch>
        </p:blipFill>
        <p:spPr>
          <a:xfrm>
            <a:off x="8542347" y="14260514"/>
            <a:ext cx="258467" cy="257175"/>
          </a:xfrm>
          <a:prstGeom prst="rect">
            <a:avLst/>
          </a:prstGeom>
        </p:spPr>
      </p:pic>
      <p:pic>
        <p:nvPicPr>
          <p:cNvPr id="7" name="Picture 6" descr="Une image contenant logo, cercle, symbole, Graphique&#10;&#10;Description générée automatiquement">
            <a:extLst>
              <a:ext uri="{FF2B5EF4-FFF2-40B4-BE49-F238E27FC236}">
                <a16:creationId xmlns:a16="http://schemas.microsoft.com/office/drawing/2014/main" id="{1246A576-E34F-9F44-62FF-7BA1105F8179}"/>
              </a:ext>
            </a:extLst>
          </p:cNvPr>
          <p:cNvPicPr>
            <a:picLocks noChangeAspect="1"/>
          </p:cNvPicPr>
          <p:nvPr/>
        </p:nvPicPr>
        <p:blipFill>
          <a:blip r:embed="rId12"/>
          <a:srcRect r="4167"/>
          <a:stretch>
            <a:fillRect/>
          </a:stretch>
        </p:blipFill>
        <p:spPr>
          <a:xfrm>
            <a:off x="8819954" y="14260789"/>
            <a:ext cx="255638" cy="257175"/>
          </a:xfrm>
          <a:prstGeom prst="rect">
            <a:avLst/>
          </a:prstGeom>
        </p:spPr>
      </p:pic>
      <p:pic>
        <p:nvPicPr>
          <p:cNvPr id="9" name="Picture 8" descr="Une image contenant cercle, Graphique, capture d’écran, Caractère coloré&#10;&#10;Description générée automatiquement">
            <a:extLst>
              <a:ext uri="{FF2B5EF4-FFF2-40B4-BE49-F238E27FC236}">
                <a16:creationId xmlns:a16="http://schemas.microsoft.com/office/drawing/2014/main" id="{EE6B86CE-DA23-6F87-7244-6E80A65229F1}"/>
              </a:ext>
            </a:extLst>
          </p:cNvPr>
          <p:cNvPicPr>
            <a:picLocks noChangeAspect="1"/>
          </p:cNvPicPr>
          <p:nvPr/>
        </p:nvPicPr>
        <p:blipFill>
          <a:blip r:embed="rId13"/>
          <a:srcRect r="-4167" b="-4167"/>
          <a:stretch>
            <a:fillRect/>
          </a:stretch>
        </p:blipFill>
        <p:spPr>
          <a:xfrm>
            <a:off x="9097560" y="14261065"/>
            <a:ext cx="260016" cy="259966"/>
          </a:xfrm>
          <a:prstGeom prst="rect">
            <a:avLst/>
          </a:prstGeom>
        </p:spPr>
      </p:pic>
    </p:spTree>
    <p:extLst>
      <p:ext uri="{BB962C8B-B14F-4D97-AF65-F5344CB8AC3E}">
        <p14:creationId xmlns:p14="http://schemas.microsoft.com/office/powerpoint/2010/main" val="325237519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431</TotalTime>
  <Words>215</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Montserrat</vt:lpstr>
      <vt:lpstr>Montserrat Medium</vt:lpstr>
      <vt:lpstr>Montserrat SemiBold</vt:lpstr>
      <vt:lpstr>Thème Office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n.maiphi@gmail.com</dc:creator>
  <cp:lastModifiedBy>Natalia Tsami</cp:lastModifiedBy>
  <cp:revision>122</cp:revision>
  <dcterms:created xsi:type="dcterms:W3CDTF">2022-04-28T12:37:21Z</dcterms:created>
  <dcterms:modified xsi:type="dcterms:W3CDTF">2026-09-15T11:33:50Z</dcterms:modified>
</cp:coreProperties>
</file>